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12192000"/>
  <p:notesSz cx="6858000" cy="9144000"/>
  <p:embeddedFontLst>
    <p:embeddedFont>
      <p:font typeface="Play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Average"/>
      <p:regular r:id="rId33"/>
    </p:embeddedFont>
    <p:embeddedFont>
      <p:font typeface="Roboto Slab ExtraBold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5" roundtripDataSignature="AMtx7mglLPg2qP3QSzWGfC1viGlzphGd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792613-1B97-49E2-99BC-B9078634D96E}">
  <a:tblStyle styleId="{9F792613-1B97-49E2-99BC-B9078634D96E}" styleName="Table_0">
    <a:wholeTbl>
      <a:tcTxStyle b="off" i="off">
        <a:font>
          <a:latin typeface="IntelOne Display Regular"/>
          <a:ea typeface="IntelOne Display Regular"/>
          <a:cs typeface="IntelOne Display Regular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AF2"/>
          </a:solidFill>
        </a:fill>
      </a:tcStyle>
    </a:wholeTbl>
    <a:band1H>
      <a:tcTxStyle b="off" i="off"/>
      <a:tcStyle>
        <a:fill>
          <a:solidFill>
            <a:srgbClr val="CAD2E5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2E5"/>
          </a:solidFill>
        </a:fill>
      </a:tcStyle>
    </a:band1V>
    <a:band2V>
      <a:tcTxStyle b="off" i="off"/>
    </a:band2V>
    <a:lastCol>
      <a:tcTxStyle b="on" i="off">
        <a:font>
          <a:latin typeface="IntelOne Display Regular"/>
          <a:ea typeface="IntelOne Display Regular"/>
          <a:cs typeface="IntelOne Display Regular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IntelOne Display Regular"/>
          <a:ea typeface="IntelOne Display Regular"/>
          <a:cs typeface="IntelOne Display Regular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IntelOne Display Regular"/>
          <a:ea typeface="IntelOne Display Regular"/>
          <a:cs typeface="IntelOne Display Regular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IntelOne Display Regular"/>
          <a:ea typeface="IntelOne Display Regular"/>
          <a:cs typeface="IntelOne Display Regular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Play-bold.fntdata"/><Relationship Id="rId27" Type="http://schemas.openxmlformats.org/officeDocument/2006/relationships/font" Target="fonts/Play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Average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customschemas.google.com/relationships/presentationmetadata" Target="metadata"/><Relationship Id="rId12" Type="http://schemas.openxmlformats.org/officeDocument/2006/relationships/slide" Target="slides/slide5.xml"/><Relationship Id="rId34" Type="http://schemas.openxmlformats.org/officeDocument/2006/relationships/font" Target="fonts/RobotoSlabExtraBold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a91efac72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13343B"/>
                </a:solidFill>
                <a:highlight>
                  <a:srgbClr val="FCFCF9"/>
                </a:highlight>
                <a:latin typeface="Roboto"/>
                <a:ea typeface="Roboto"/>
                <a:cs typeface="Roboto"/>
                <a:sym typeface="Roboto"/>
              </a:rPr>
              <a:t>cinci brevete de invenție în SUA legate de tehnologii de securitate și criptare</a:t>
            </a:r>
            <a:endParaRPr/>
          </a:p>
        </p:txBody>
      </p:sp>
      <p:sp>
        <p:nvSpPr>
          <p:cNvPr id="324" name="Google Shape;324;g2ea91efac72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bb887e4c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ebb887e4c1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2ebb887e4c1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b9080a38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eb9080a38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aa78fb056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eaa78fb056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2eaa78fb056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bc713e6ae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ebc713e6ae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ebc713e6ae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aa78fb056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eaa78fb056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2eaa78fb056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ctrTitle"/>
          </p:nvPr>
        </p:nvSpPr>
        <p:spPr>
          <a:xfrm>
            <a:off x="1542536" y="1635111"/>
            <a:ext cx="9789007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subTitle"/>
          </p:nvPr>
        </p:nvSpPr>
        <p:spPr>
          <a:xfrm>
            <a:off x="1542536" y="3602038"/>
            <a:ext cx="9789007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8"/>
          <p:cNvSpPr/>
          <p:nvPr/>
        </p:nvSpPr>
        <p:spPr>
          <a:xfrm>
            <a:off x="2129801" y="5866914"/>
            <a:ext cx="42328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InProTEd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nternational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fessionals for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echnology and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ucation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birise" id="21" name="Google Shape;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6381" y="4994695"/>
            <a:ext cx="1561826" cy="1317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Two Content">
  <p:cSld name="Title, Sub Two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" type="body"/>
          </p:nvPr>
        </p:nvSpPr>
        <p:spPr>
          <a:xfrm>
            <a:off x="380999" y="2105680"/>
            <a:ext cx="5429865" cy="40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2" type="body"/>
          </p:nvPr>
        </p:nvSpPr>
        <p:spPr>
          <a:xfrm>
            <a:off x="5923935" y="2105680"/>
            <a:ext cx="5429865" cy="40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3" type="body"/>
          </p:nvPr>
        </p:nvSpPr>
        <p:spPr>
          <a:xfrm>
            <a:off x="381000" y="1495361"/>
            <a:ext cx="10972800" cy="530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">
  <p:cSld name="Title and Two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9"/>
          <p:cNvSpPr txBox="1"/>
          <p:nvPr>
            <p:ph idx="1" type="body"/>
          </p:nvPr>
        </p:nvSpPr>
        <p:spPr>
          <a:xfrm>
            <a:off x="380999" y="1496292"/>
            <a:ext cx="5429865" cy="4686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2" type="body"/>
          </p:nvPr>
        </p:nvSpPr>
        <p:spPr>
          <a:xfrm>
            <a:off x="5923935" y="1496292"/>
            <a:ext cx="5429865" cy="4686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&amp; 2 photos">
  <p:cSld name="Title, Sub, Content &amp; 2 photo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0"/>
          <p:cNvSpPr txBox="1"/>
          <p:nvPr>
            <p:ph type="title"/>
          </p:nvPr>
        </p:nvSpPr>
        <p:spPr>
          <a:xfrm>
            <a:off x="381000" y="221694"/>
            <a:ext cx="5429864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0"/>
          <p:cNvSpPr txBox="1"/>
          <p:nvPr>
            <p:ph idx="1" type="body"/>
          </p:nvPr>
        </p:nvSpPr>
        <p:spPr>
          <a:xfrm>
            <a:off x="380999" y="2105680"/>
            <a:ext cx="5429865" cy="40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2" type="body"/>
          </p:nvPr>
        </p:nvSpPr>
        <p:spPr>
          <a:xfrm>
            <a:off x="381000" y="1495361"/>
            <a:ext cx="5429864" cy="530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0"/>
          <p:cNvSpPr/>
          <p:nvPr>
            <p:ph idx="3" type="pic"/>
          </p:nvPr>
        </p:nvSpPr>
        <p:spPr>
          <a:xfrm>
            <a:off x="5926394" y="230287"/>
            <a:ext cx="5429250" cy="2410686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0"/>
          <p:cNvSpPr txBox="1"/>
          <p:nvPr>
            <p:ph idx="4" type="body"/>
          </p:nvPr>
        </p:nvSpPr>
        <p:spPr>
          <a:xfrm>
            <a:off x="5926138" y="2655075"/>
            <a:ext cx="5429250" cy="47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0"/>
          <p:cNvSpPr/>
          <p:nvPr>
            <p:ph idx="5" type="pic"/>
          </p:nvPr>
        </p:nvSpPr>
        <p:spPr>
          <a:xfrm>
            <a:off x="5924550" y="3331781"/>
            <a:ext cx="5429250" cy="2410686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0"/>
          <p:cNvSpPr txBox="1"/>
          <p:nvPr>
            <p:ph idx="6" type="body"/>
          </p:nvPr>
        </p:nvSpPr>
        <p:spPr>
          <a:xfrm>
            <a:off x="5924294" y="5767077"/>
            <a:ext cx="5429250" cy="47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photo">
  <p:cSld name="Full page photo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/>
          <p:nvPr>
            <p:ph idx="2" type="pic"/>
          </p:nvPr>
        </p:nvSpPr>
        <p:spPr>
          <a:xfrm>
            <a:off x="0" y="0"/>
            <a:ext cx="11734800" cy="64007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hite">
  <p:cSld name="Quote whit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" type="body"/>
          </p:nvPr>
        </p:nvSpPr>
        <p:spPr>
          <a:xfrm>
            <a:off x="381000" y="1441833"/>
            <a:ext cx="10972800" cy="4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2" type="body"/>
          </p:nvPr>
        </p:nvSpPr>
        <p:spPr>
          <a:xfrm>
            <a:off x="381000" y="5757203"/>
            <a:ext cx="10972800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8" name="Google Shape;108;p3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3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" type="body"/>
          </p:nvPr>
        </p:nvSpPr>
        <p:spPr>
          <a:xfrm>
            <a:off x="381000" y="1487056"/>
            <a:ext cx="10972800" cy="4689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6" name="Google Shape;126;p4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4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4" name="Google Shape;134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2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2" name="Google Shape;32;p2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and Content">
  <p:cSld name="Title, Sub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381000" y="2110067"/>
            <a:ext cx="10972800" cy="408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2" type="body"/>
          </p:nvPr>
        </p:nvSpPr>
        <p:spPr>
          <a:xfrm>
            <a:off x="381000" y="1494289"/>
            <a:ext cx="10972800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Play"/>
              <a:buNone/>
            </a:pPr>
            <a:r>
              <a:t/>
            </a:r>
            <a:endParaRPr b="0" i="0" sz="2533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" name="Google Shape;40;p25"/>
          <p:cNvSpPr txBox="1"/>
          <p:nvPr>
            <p:ph type="title"/>
          </p:nvPr>
        </p:nvSpPr>
        <p:spPr>
          <a:xfrm>
            <a:off x="415600" y="593367"/>
            <a:ext cx="11360800" cy="8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" type="body"/>
          </p:nvPr>
        </p:nvSpPr>
        <p:spPr>
          <a:xfrm>
            <a:off x="415600" y="1562133"/>
            <a:ext cx="11360800" cy="4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White">
  <p:cSld name="Title with Frame White">
    <p:bg>
      <p:bgPr>
        <a:solidFill>
          <a:srgbClr val="F2F2F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/>
          <p:nvPr/>
        </p:nvSpPr>
        <p:spPr>
          <a:xfrm>
            <a:off x="806922" y="464127"/>
            <a:ext cx="10936626" cy="54190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" name="Google Shape;45;p33"/>
          <p:cNvSpPr txBox="1"/>
          <p:nvPr>
            <p:ph type="title"/>
          </p:nvPr>
        </p:nvSpPr>
        <p:spPr>
          <a:xfrm>
            <a:off x="806922" y="1828800"/>
            <a:ext cx="10557387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" name="Google Shape;47;p33"/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White">
  <p:cSld name="Segue Whi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/>
          <p:nvPr>
            <p:ph type="title"/>
          </p:nvPr>
        </p:nvSpPr>
        <p:spPr>
          <a:xfrm>
            <a:off x="381000" y="2229178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" type="body"/>
          </p:nvPr>
        </p:nvSpPr>
        <p:spPr>
          <a:xfrm>
            <a:off x="381000" y="3449317"/>
            <a:ext cx="10972800" cy="681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381000" y="1491673"/>
            <a:ext cx="10972800" cy="4685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2" name="Google Shape;12;p17"/>
          <p:cNvSpPr/>
          <p:nvPr/>
        </p:nvSpPr>
        <p:spPr>
          <a:xfrm>
            <a:off x="0" y="6393292"/>
            <a:ext cx="11734800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Google Shape;13;p17"/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" name="Google Shape;14;p17"/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" name="Google Shape;15;p17"/>
          <p:cNvSpPr/>
          <p:nvPr/>
        </p:nvSpPr>
        <p:spPr>
          <a:xfrm>
            <a:off x="2687973" y="6460712"/>
            <a:ext cx="755756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2024 Copyright © by INPROTED –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ternational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fessionals for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echnology and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ucation. All rights reserved 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y be an image of text that says 'code S'" id="16" name="Google Shape;16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365141" y="64881"/>
            <a:ext cx="1369659" cy="75759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Relationship Id="rId4" Type="http://schemas.openxmlformats.org/officeDocument/2006/relationships/image" Target="../media/image61.jpg"/><Relationship Id="rId9" Type="http://schemas.openxmlformats.org/officeDocument/2006/relationships/image" Target="../media/image59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Relationship Id="rId7" Type="http://schemas.openxmlformats.org/officeDocument/2006/relationships/image" Target="../media/image51.png"/><Relationship Id="rId8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8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jpg"/><Relationship Id="rId4" Type="http://schemas.openxmlformats.org/officeDocument/2006/relationships/image" Target="../media/image5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2.jpg"/><Relationship Id="rId4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35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7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3.jpg"/><Relationship Id="rId4" Type="http://schemas.openxmlformats.org/officeDocument/2006/relationships/image" Target="../media/image7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0.jpg"/><Relationship Id="rId4" Type="http://schemas.openxmlformats.org/officeDocument/2006/relationships/image" Target="../media/image7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inproted.org/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image" Target="../media/image6.jpg"/><Relationship Id="rId9" Type="http://schemas.openxmlformats.org/officeDocument/2006/relationships/image" Target="../media/image15.jpg"/><Relationship Id="rId5" Type="http://schemas.openxmlformats.org/officeDocument/2006/relationships/image" Target="../media/image14.jpg"/><Relationship Id="rId6" Type="http://schemas.openxmlformats.org/officeDocument/2006/relationships/image" Target="../media/image12.jpg"/><Relationship Id="rId7" Type="http://schemas.openxmlformats.org/officeDocument/2006/relationships/image" Target="../media/image30.jpg"/><Relationship Id="rId8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44.jpg"/><Relationship Id="rId13" Type="http://schemas.openxmlformats.org/officeDocument/2006/relationships/image" Target="../media/image33.jpg"/><Relationship Id="rId1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9.jpg"/><Relationship Id="rId9" Type="http://schemas.openxmlformats.org/officeDocument/2006/relationships/image" Target="../media/image32.jpg"/><Relationship Id="rId14" Type="http://schemas.openxmlformats.org/officeDocument/2006/relationships/image" Target="../media/image22.jpg"/><Relationship Id="rId5" Type="http://schemas.openxmlformats.org/officeDocument/2006/relationships/image" Target="../media/image19.jpg"/><Relationship Id="rId6" Type="http://schemas.openxmlformats.org/officeDocument/2006/relationships/image" Target="../media/image37.png"/><Relationship Id="rId7" Type="http://schemas.openxmlformats.org/officeDocument/2006/relationships/image" Target="../media/image17.jpg"/><Relationship Id="rId8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41.png"/><Relationship Id="rId13" Type="http://schemas.openxmlformats.org/officeDocument/2006/relationships/image" Target="../media/image39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48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6" Type="http://schemas.openxmlformats.org/officeDocument/2006/relationships/image" Target="../media/image50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Relationship Id="rId8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4" name="Google Shape;154;p1"/>
          <p:cNvSpPr/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6470"/>
                </a:srgbClr>
              </a:gs>
              <a:gs pos="35000">
                <a:srgbClr val="FFFFFF">
                  <a:alpha val="77647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5" name="Google Shape;155;p1"/>
          <p:cNvSpPr txBox="1"/>
          <p:nvPr>
            <p:ph type="ctrTitle"/>
          </p:nvPr>
        </p:nvSpPr>
        <p:spPr>
          <a:xfrm>
            <a:off x="477979" y="1188929"/>
            <a:ext cx="6639257" cy="3204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Veniți să cunoașteți echipa </a:t>
            </a:r>
            <a:br>
              <a:rPr lang="en-US" sz="3200"/>
            </a:br>
            <a:br>
              <a:rPr lang="en-US" sz="3200"/>
            </a:br>
            <a:r>
              <a:rPr lang="en-US"/>
              <a:t>Code Sinaia 2024</a:t>
            </a:r>
            <a:endParaRPr sz="3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6" name="Google Shape;156;p1"/>
          <p:cNvSpPr txBox="1"/>
          <p:nvPr>
            <p:ph idx="1" type="subTitle"/>
          </p:nvPr>
        </p:nvSpPr>
        <p:spPr>
          <a:xfrm>
            <a:off x="477980" y="4872922"/>
            <a:ext cx="6969422" cy="120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i="1" lang="en-US" sz="1600"/>
              <a:t>13 iulie 2024</a:t>
            </a:r>
            <a:endParaRPr/>
          </a:p>
        </p:txBody>
      </p:sp>
      <p:sp>
        <p:nvSpPr>
          <p:cNvPr id="157" name="Google Shape;157;p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"/>
          <p:cNvSpPr/>
          <p:nvPr/>
        </p:nvSpPr>
        <p:spPr>
          <a:xfrm>
            <a:off x="280662" y="6437811"/>
            <a:ext cx="6015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by INPROTED –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nternational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fessionals for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echnology and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ucation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birise" id="160" name="Google Shape;1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7651" y="5502481"/>
            <a:ext cx="1254446" cy="105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6624" y="614462"/>
            <a:ext cx="2846354" cy="213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/>
          <p:cNvPicPr preferRelativeResize="0"/>
          <p:nvPr/>
        </p:nvPicPr>
        <p:blipFill rotWithShape="1">
          <a:blip r:embed="rId5">
            <a:alphaModFix/>
          </a:blip>
          <a:srcRect b="0" l="0" r="28392" t="0"/>
          <a:stretch/>
        </p:blipFill>
        <p:spPr>
          <a:xfrm>
            <a:off x="3195167" y="0"/>
            <a:ext cx="8996835" cy="684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a91efac72_1_2"/>
          <p:cNvSpPr txBox="1"/>
          <p:nvPr>
            <p:ph type="title"/>
          </p:nvPr>
        </p:nvSpPr>
        <p:spPr>
          <a:xfrm>
            <a:off x="381000" y="221700"/>
            <a:ext cx="58200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Monica Ene-Pietroșanu</a:t>
            </a:r>
            <a:endParaRPr/>
          </a:p>
        </p:txBody>
      </p:sp>
      <p:sp>
        <p:nvSpPr>
          <p:cNvPr id="327" name="Google Shape;327;g2ea91efac72_1_2"/>
          <p:cNvSpPr txBox="1"/>
          <p:nvPr>
            <p:ph idx="1" type="body"/>
          </p:nvPr>
        </p:nvSpPr>
        <p:spPr>
          <a:xfrm>
            <a:off x="381000" y="3682400"/>
            <a:ext cx="70083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MSc/BSc Calculatoare (UPB) + Matematica (UB)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Doctorat ȋn Calculatoare (UPB), 5 brevete de invenție (SUA)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13 ani la Microsoft + 13 ani la Intel, ȋn US și Europa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A condus și dezvoltat două centre multinaționale:</a:t>
            </a:r>
            <a:endParaRPr sz="20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Microsoft EMEA Global Technical Support Center 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Intel Romania Software Development Center"</a:t>
            </a:r>
            <a:endParaRPr sz="1700"/>
          </a:p>
        </p:txBody>
      </p:sp>
      <p:sp>
        <p:nvSpPr>
          <p:cNvPr id="328" name="Google Shape;328;g2ea91efac72_1_2"/>
          <p:cNvSpPr txBox="1"/>
          <p:nvPr/>
        </p:nvSpPr>
        <p:spPr>
          <a:xfrm>
            <a:off x="6367725" y="1332800"/>
            <a:ext cx="5904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Vom învăța împreună despre: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Tranziții în carieră: Cum sa ne prezentăm la un interviu. CV review 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Bazele securității informatice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Inginerie … “cu capul în nori”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g2ea91efac72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700" y="1569400"/>
            <a:ext cx="3000414" cy="21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"/>
          <p:cNvSpPr txBox="1"/>
          <p:nvPr>
            <p:ph type="title"/>
          </p:nvPr>
        </p:nvSpPr>
        <p:spPr>
          <a:xfrm>
            <a:off x="822000" y="288567"/>
            <a:ext cx="28992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000"/>
              <a:buFont typeface="Roboto Slab ExtraBold"/>
              <a:buNone/>
            </a:pPr>
            <a:r>
              <a:rPr lang="en-US">
                <a:solidFill>
                  <a:srgbClr val="B45F06"/>
                </a:solidFill>
                <a:latin typeface="Roboto Slab ExtraBold"/>
                <a:ea typeface="Roboto Slab ExtraBold"/>
                <a:cs typeface="Roboto Slab ExtraBold"/>
                <a:sym typeface="Roboto Slab ExtraBold"/>
              </a:rPr>
              <a:t>Stefan Ene</a:t>
            </a:r>
            <a:endParaRPr>
              <a:solidFill>
                <a:srgbClr val="B45F06"/>
              </a:solidFill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sp>
        <p:nvSpPr>
          <p:cNvPr id="335" name="Google Shape;335;p8"/>
          <p:cNvSpPr txBox="1"/>
          <p:nvPr>
            <p:ph idx="1" type="body"/>
          </p:nvPr>
        </p:nvSpPr>
        <p:spPr>
          <a:xfrm>
            <a:off x="4483450" y="1718700"/>
            <a:ext cx="7275900" cy="26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38137" lvl="0" marL="60958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Char char="●"/>
            </a:pPr>
            <a:r>
              <a:rPr lang="en-US" sz="2500">
                <a:latin typeface="Average"/>
                <a:ea typeface="Average"/>
                <a:cs typeface="Average"/>
                <a:sym typeface="Average"/>
              </a:rPr>
              <a:t>Student la Oregon State University, Honors BSc in Computer Science Systems, Minor in Mathematics</a:t>
            </a:r>
            <a:endParaRPr sz="25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-US" sz="2500">
                <a:latin typeface="Average"/>
                <a:ea typeface="Average"/>
                <a:cs typeface="Average"/>
                <a:sym typeface="Average"/>
              </a:rPr>
              <a:t>TA la Code Sinaia incepand din 2020</a:t>
            </a:r>
            <a:endParaRPr sz="2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-US" sz="2500">
                <a:latin typeface="Average"/>
                <a:ea typeface="Average"/>
                <a:cs typeface="Average"/>
                <a:sym typeface="Average"/>
              </a:rPr>
              <a:t>Internship la Intel in vara 2024</a:t>
            </a:r>
            <a:endParaRPr sz="2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-US" sz="2500">
                <a:latin typeface="Average"/>
                <a:ea typeface="Average"/>
                <a:cs typeface="Average"/>
                <a:sym typeface="Average"/>
              </a:rPr>
              <a:t>Full-time undergrad researcher in vara 2023</a:t>
            </a:r>
            <a:endParaRPr sz="2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-US" sz="2500">
                <a:latin typeface="Average"/>
                <a:ea typeface="Average"/>
                <a:cs typeface="Average"/>
                <a:sym typeface="Average"/>
              </a:rPr>
              <a:t>Internship la Keysight Technologies in vara 2022 </a:t>
            </a:r>
            <a:endParaRPr sz="2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-US" sz="2500">
                <a:latin typeface="Average"/>
                <a:ea typeface="Average"/>
                <a:cs typeface="Average"/>
                <a:sym typeface="Average"/>
              </a:rPr>
              <a:t>Instructor la Code Ninjas pe durata liceului</a:t>
            </a:r>
            <a:endParaRPr sz="25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36" name="Google Shape;3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447" y="288566"/>
            <a:ext cx="1723467" cy="12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8"/>
          <p:cNvPicPr preferRelativeResize="0"/>
          <p:nvPr/>
        </p:nvPicPr>
        <p:blipFill rotWithShape="1">
          <a:blip r:embed="rId4">
            <a:alphaModFix/>
          </a:blip>
          <a:srcRect b="0" l="6254" r="6251" t="0"/>
          <a:stretch/>
        </p:blipFill>
        <p:spPr>
          <a:xfrm>
            <a:off x="238275" y="1303025"/>
            <a:ext cx="4165466" cy="50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1358" y="5248969"/>
            <a:ext cx="1499167" cy="110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6780" y="5190230"/>
            <a:ext cx="1217265" cy="12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2734" y="71624"/>
            <a:ext cx="1653568" cy="16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8"/>
          <p:cNvPicPr preferRelativeResize="0"/>
          <p:nvPr/>
        </p:nvPicPr>
        <p:blipFill rotWithShape="1">
          <a:blip r:embed="rId8">
            <a:alphaModFix/>
          </a:blip>
          <a:srcRect b="1229" l="22631" r="22691" t="1084"/>
          <a:stretch/>
        </p:blipFill>
        <p:spPr>
          <a:xfrm>
            <a:off x="10557675" y="2630205"/>
            <a:ext cx="1098916" cy="110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47832" y="5219598"/>
            <a:ext cx="1356516" cy="1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/>
          <p:nvPr>
            <p:ph type="title"/>
          </p:nvPr>
        </p:nvSpPr>
        <p:spPr>
          <a:xfrm>
            <a:off x="533400" y="69294"/>
            <a:ext cx="109728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>
                <a:solidFill>
                  <a:srgbClr val="CBA222"/>
                </a:solidFill>
              </a:rPr>
              <a:t>Victor-Ionuţ Ene</a:t>
            </a:r>
            <a:endParaRPr>
              <a:solidFill>
                <a:srgbClr val="CBA222"/>
              </a:solidFill>
            </a:endParaRPr>
          </a:p>
        </p:txBody>
      </p:sp>
      <p:sp>
        <p:nvSpPr>
          <p:cNvPr id="348" name="Google Shape;348;p13"/>
          <p:cNvSpPr txBox="1"/>
          <p:nvPr>
            <p:ph idx="1" type="body"/>
          </p:nvPr>
        </p:nvSpPr>
        <p:spPr>
          <a:xfrm>
            <a:off x="4326300" y="1814300"/>
            <a:ext cx="7216800" cy="4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lang="en-US"/>
              <a:t>5</a:t>
            </a:r>
            <a:r>
              <a:rPr baseline="30000" lang="en-US"/>
              <a:t>th</a:t>
            </a:r>
            <a:r>
              <a:rPr lang="en-US"/>
              <a:t> year taking photos, posting stories and designing digitally/graphically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lang="en-US">
                <a:solidFill>
                  <a:srgbClr val="CBA222"/>
                </a:solidFill>
              </a:rPr>
              <a:t>Rising freshman at Purdue University majoring in Aeronautics and Astronautics Engineering</a:t>
            </a:r>
            <a:endParaRPr>
              <a:solidFill>
                <a:srgbClr val="CBA222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t/>
            </a:r>
            <a:endParaRPr>
              <a:solidFill>
                <a:srgbClr val="CBA222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lang="en-US"/>
              <a:t>In my free time, I play basketball, photograph, draw/sketch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lang="en-US">
                <a:solidFill>
                  <a:srgbClr val="CBA222"/>
                </a:solidFill>
              </a:rPr>
              <a:t>I’m the guy that will take care of you before/during/after each school day</a:t>
            </a:r>
            <a:endParaRPr>
              <a:solidFill>
                <a:srgbClr val="CBA222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t/>
            </a:r>
            <a:endParaRPr>
              <a:solidFill>
                <a:srgbClr val="CBA222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lang="en-US">
                <a:solidFill>
                  <a:srgbClr val="000000"/>
                </a:solidFill>
              </a:rPr>
              <a:t>Currently intern at the National Institute for Aerospace Research “Elie Carafoli” in Bucharest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9" name="Google Shape;3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0463" y="212000"/>
            <a:ext cx="55530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400" y="5156400"/>
            <a:ext cx="3926999" cy="10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213" y="1210750"/>
            <a:ext cx="2779377" cy="37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9"/>
          <p:cNvSpPr txBox="1"/>
          <p:nvPr/>
        </p:nvSpPr>
        <p:spPr>
          <a:xfrm>
            <a:off x="444843" y="593124"/>
            <a:ext cx="76776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Alexandru Constantin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p9"/>
          <p:cNvCxnSpPr>
            <a:stCxn id="356" idx="2"/>
          </p:cNvCxnSpPr>
          <p:nvPr/>
        </p:nvCxnSpPr>
        <p:spPr>
          <a:xfrm rot="10800000">
            <a:off x="444875" y="1362565"/>
            <a:ext cx="383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8" name="Google Shape;358;p9"/>
          <p:cNvCxnSpPr>
            <a:stCxn id="356" idx="2"/>
          </p:cNvCxnSpPr>
          <p:nvPr/>
        </p:nvCxnSpPr>
        <p:spPr>
          <a:xfrm>
            <a:off x="4283675" y="1362565"/>
            <a:ext cx="3978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" name="Google Shape;359;p9"/>
          <p:cNvSpPr txBox="1"/>
          <p:nvPr/>
        </p:nvSpPr>
        <p:spPr>
          <a:xfrm>
            <a:off x="543697" y="1631092"/>
            <a:ext cx="744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Student la University of Southampton – Facultatea de Inginerie și Științe Exacte (FEPS) – Computer Science with Cyber Security - Anul 4</a:t>
            </a:r>
            <a:endParaRPr b="0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60" name="Google Shape;3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9201" y="1245709"/>
            <a:ext cx="2665801" cy="355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9"/>
          <p:cNvPicPr preferRelativeResize="0"/>
          <p:nvPr/>
        </p:nvPicPr>
        <p:blipFill rotWithShape="1">
          <a:blip r:embed="rId4">
            <a:alphaModFix/>
          </a:blip>
          <a:srcRect b="0" l="0" r="0" t="21470"/>
          <a:stretch/>
        </p:blipFill>
        <p:spPr>
          <a:xfrm>
            <a:off x="444875" y="3762625"/>
            <a:ext cx="4716000" cy="24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9"/>
          <p:cNvSpPr txBox="1"/>
          <p:nvPr/>
        </p:nvSpPr>
        <p:spPr>
          <a:xfrm>
            <a:off x="543700" y="2455900"/>
            <a:ext cx="74469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Președintele Romanian Society Southampton</a:t>
            </a:r>
            <a:endParaRPr b="0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Căpitanul Archers Road FC 2 - Echipă de Ligă Intramurală</a:t>
            </a:r>
            <a:endParaRPr b="0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3" name="Google Shape;363;p9"/>
          <p:cNvSpPr txBox="1"/>
          <p:nvPr/>
        </p:nvSpPr>
        <p:spPr>
          <a:xfrm>
            <a:off x="5430800" y="5087900"/>
            <a:ext cx="59499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Participant la toate edițiile Code Sinaia </a:t>
            </a:r>
            <a:endParaRPr b="0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TA din ediția Nr. 2 - 2021</a:t>
            </a:r>
            <a:endParaRPr b="0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Ioana Raluca Nistor</a:t>
            </a:r>
            <a:endParaRPr/>
          </a:p>
        </p:txBody>
      </p:sp>
      <p:sp>
        <p:nvSpPr>
          <p:cNvPr id="369" name="Google Shape;369;p11"/>
          <p:cNvSpPr txBox="1"/>
          <p:nvPr>
            <p:ph idx="1" type="body"/>
          </p:nvPr>
        </p:nvSpPr>
        <p:spPr>
          <a:xfrm>
            <a:off x="381000" y="1487056"/>
            <a:ext cx="10972800" cy="4689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Studenta la Maastricht Science Programme, University of Maastricht;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Specializare în programare și neurostiinta;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Experienta in C/C++, Python, Java;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0" name="Google Shape;3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7850" y="1487050"/>
            <a:ext cx="3076099" cy="463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bb887e4c1_0_2"/>
          <p:cNvSpPr txBox="1"/>
          <p:nvPr>
            <p:ph type="title"/>
          </p:nvPr>
        </p:nvSpPr>
        <p:spPr>
          <a:xfrm>
            <a:off x="381000" y="221694"/>
            <a:ext cx="109728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Ene Alin</a:t>
            </a:r>
            <a:endParaRPr/>
          </a:p>
        </p:txBody>
      </p:sp>
      <p:sp>
        <p:nvSpPr>
          <p:cNvPr id="377" name="Google Shape;377;g2ebb887e4c1_0_2"/>
          <p:cNvSpPr txBox="1"/>
          <p:nvPr>
            <p:ph idx="1" type="body"/>
          </p:nvPr>
        </p:nvSpPr>
        <p:spPr>
          <a:xfrm>
            <a:off x="155375" y="1487050"/>
            <a:ext cx="11081400" cy="4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 sz="2200"/>
              <a:t>Absolvit Colegiul “Mihail Cantacuzino” Sinaia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 sz="2200"/>
              <a:t>Participant Code Sinaia din 2021, ambasador pentru </a:t>
            </a:r>
            <a:endParaRPr/>
          </a:p>
          <a:p>
            <a:pPr indent="0" lvl="0" marL="152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-US" sz="2200"/>
              <a:t>Code Sinaia 2022, 2023, 2024, TA 2024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8" name="Google Shape;378;g2ebb887e4c1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1850" y="1546700"/>
            <a:ext cx="2762550" cy="41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Andrei Virlan</a:t>
            </a:r>
            <a:endParaRPr/>
          </a:p>
        </p:txBody>
      </p:sp>
      <p:sp>
        <p:nvSpPr>
          <p:cNvPr id="384" name="Google Shape;384;p12"/>
          <p:cNvSpPr txBox="1"/>
          <p:nvPr>
            <p:ph idx="1" type="body"/>
          </p:nvPr>
        </p:nvSpPr>
        <p:spPr>
          <a:xfrm>
            <a:off x="5003050" y="1487050"/>
            <a:ext cx="6350700" cy="4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Elev la Colegiul National “Andrei Saguna” Brasov, profil mate-info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Participant Code Sinaia 2023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Pasionat de fizica</a:t>
            </a:r>
            <a:endParaRPr/>
          </a:p>
        </p:txBody>
      </p:sp>
      <p:pic>
        <p:nvPicPr>
          <p:cNvPr id="385" name="Google Shape;3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81516"/>
            <a:ext cx="3421123" cy="513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0100" y="442225"/>
            <a:ext cx="1205107" cy="9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b9080a38e_1_0"/>
          <p:cNvSpPr txBox="1"/>
          <p:nvPr>
            <p:ph type="title"/>
          </p:nvPr>
        </p:nvSpPr>
        <p:spPr>
          <a:xfrm>
            <a:off x="381000" y="112274"/>
            <a:ext cx="109728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Remus Rughiniș</a:t>
            </a:r>
            <a:endParaRPr/>
          </a:p>
        </p:txBody>
      </p:sp>
      <p:sp>
        <p:nvSpPr>
          <p:cNvPr id="392" name="Google Shape;392;g2eb9080a38e_1_0"/>
          <p:cNvSpPr txBox="1"/>
          <p:nvPr>
            <p:ph idx="1" type="body"/>
          </p:nvPr>
        </p:nvSpPr>
        <p:spPr>
          <a:xfrm>
            <a:off x="0" y="1239025"/>
            <a:ext cx="6481200" cy="4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Participant @ Code Sinaia 2023</a:t>
            </a:r>
            <a:endParaRPr sz="24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Student @ Laude-Reut E.C. (Bucharest)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-US" sz="2400"/>
              <a:t>Co-founder at Pentest Copilot</a:t>
            </a:r>
            <a:r>
              <a:rPr lang="en-US" sz="2400"/>
              <a:t>, winner of Innovation Labs 2024 startup accelerator 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-US" sz="2400"/>
              <a:t>Biology</a:t>
            </a:r>
            <a:r>
              <a:rPr lang="en-US" sz="2400"/>
              <a:t> enthusiast (internship at University of Basel in June 2024)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-US" sz="2400"/>
              <a:t>History</a:t>
            </a:r>
            <a:r>
              <a:rPr lang="en-US" sz="2400"/>
              <a:t> nerd (spent internship money buying a sword)</a:t>
            </a:r>
            <a:endParaRPr sz="2400"/>
          </a:p>
        </p:txBody>
      </p:sp>
      <p:pic>
        <p:nvPicPr>
          <p:cNvPr id="393" name="Google Shape;393;g2eb9080a38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4350" y="5678574"/>
            <a:ext cx="1829600" cy="5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eb9080a38e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7513" y="5653588"/>
            <a:ext cx="2123822" cy="6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eb9080a38e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5685" y="5553682"/>
            <a:ext cx="1058243" cy="59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eb9080a38e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900" y="5574591"/>
            <a:ext cx="636385" cy="55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eb9080a38e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0623" y="5553673"/>
            <a:ext cx="488235" cy="59525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eb9080a38e_1_0"/>
          <p:cNvSpPr txBox="1"/>
          <p:nvPr>
            <p:ph type="title"/>
          </p:nvPr>
        </p:nvSpPr>
        <p:spPr>
          <a:xfrm>
            <a:off x="4701707" y="4891625"/>
            <a:ext cx="339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2500"/>
              <a:t>Internships / Jobs</a:t>
            </a:r>
            <a:r>
              <a:rPr lang="en-US" sz="2500"/>
              <a:t>:</a:t>
            </a:r>
            <a:endParaRPr sz="2500"/>
          </a:p>
        </p:txBody>
      </p:sp>
      <p:pic>
        <p:nvPicPr>
          <p:cNvPr id="399" name="Google Shape;399;g2eb9080a38e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87195" y="5427350"/>
            <a:ext cx="636395" cy="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eb9080a38e_1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81939" y="5576657"/>
            <a:ext cx="488240" cy="549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eb9080a38e_1_0"/>
          <p:cNvPicPr preferRelativeResize="0"/>
          <p:nvPr/>
        </p:nvPicPr>
        <p:blipFill rotWithShape="1">
          <a:blip r:embed="rId10">
            <a:alphaModFix/>
          </a:blip>
          <a:srcRect b="43991" l="36861" r="26967" t="23438"/>
          <a:stretch/>
        </p:blipFill>
        <p:spPr>
          <a:xfrm>
            <a:off x="6481212" y="1178138"/>
            <a:ext cx="2587113" cy="349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eb9080a38e_1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97549" y="1178150"/>
            <a:ext cx="2622500" cy="349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eb9080a38e_1_0"/>
          <p:cNvPicPr preferRelativeResize="0"/>
          <p:nvPr/>
        </p:nvPicPr>
        <p:blipFill rotWithShape="1">
          <a:blip r:embed="rId12">
            <a:alphaModFix/>
          </a:blip>
          <a:srcRect b="25193" l="4255" r="3638" t="22835"/>
          <a:stretch/>
        </p:blipFill>
        <p:spPr>
          <a:xfrm>
            <a:off x="4701700" y="5587068"/>
            <a:ext cx="2539024" cy="716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g2eb9080a38e_1_0"/>
          <p:cNvCxnSpPr/>
          <p:nvPr/>
        </p:nvCxnSpPr>
        <p:spPr>
          <a:xfrm rot="10800000">
            <a:off x="381000" y="961290"/>
            <a:ext cx="383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5" name="Google Shape;405;g2eb9080a38e_1_0"/>
          <p:cNvCxnSpPr/>
          <p:nvPr/>
        </p:nvCxnSpPr>
        <p:spPr>
          <a:xfrm>
            <a:off x="4219800" y="961290"/>
            <a:ext cx="3978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"/>
          <p:cNvSpPr txBox="1"/>
          <p:nvPr>
            <p:ph type="title"/>
          </p:nvPr>
        </p:nvSpPr>
        <p:spPr>
          <a:xfrm>
            <a:off x="405245" y="291191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Vă aşteptăm la Code Sinaia 2024</a:t>
            </a:r>
            <a:endParaRPr/>
          </a:p>
        </p:txBody>
      </p:sp>
      <p:sp>
        <p:nvSpPr>
          <p:cNvPr id="412" name="Google Shape;412;p14"/>
          <p:cNvSpPr txBox="1"/>
          <p:nvPr>
            <p:ph idx="1" type="body"/>
          </p:nvPr>
        </p:nvSpPr>
        <p:spPr>
          <a:xfrm>
            <a:off x="726498" y="1782204"/>
            <a:ext cx="7093527" cy="2476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85750" lvl="0" marL="285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999"/>
              <a:buFont typeface="Noto Sans Symbols"/>
              <a:buChar char="❑"/>
            </a:pPr>
            <a:r>
              <a:rPr lang="en-US"/>
              <a:t>22-26 iulie, Rina Hotel Sinaia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59999"/>
              <a:buFont typeface="Noto Sans Symbols"/>
              <a:buChar char="❑"/>
            </a:pPr>
            <a:r>
              <a:rPr lang="en-US"/>
              <a:t>Sesiuni de lucru dimineața și după-amiaza,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59999"/>
              <a:buFont typeface="Noto Sans Symbols"/>
              <a:buChar char="❑"/>
            </a:pPr>
            <a:r>
              <a:rPr lang="en-US"/>
              <a:t>Prezentări cu invitați din industrie și universitate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59999"/>
              <a:buFont typeface="Noto Sans Symbols"/>
              <a:buChar char="❑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Î</a:t>
            </a:r>
            <a:r>
              <a:rPr lang="en-US"/>
              <a:t>mbunătățire CV. Tehnici de interviu. 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59999"/>
              <a:buFont typeface="Noto Sans Symbols"/>
              <a:buChar char="❑"/>
            </a:pPr>
            <a:r>
              <a:rPr lang="en-US"/>
              <a:t>Teamwork: Învățăm și programăm împreună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59999"/>
              <a:buFont typeface="Noto Sans Symbols"/>
              <a:buChar char="❑"/>
            </a:pPr>
            <a:r>
              <a:rPr lang="en-US"/>
              <a:t>Relații, socializare</a:t>
            </a:r>
            <a:endParaRPr/>
          </a:p>
        </p:txBody>
      </p:sp>
      <p:pic>
        <p:nvPicPr>
          <p:cNvPr descr="A large building with many balconies&#10;&#10;Description automatically generated" id="413" name="Google Shape;4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0029" y="1782191"/>
            <a:ext cx="3726394" cy="1951609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5000" kx="195000" rotWithShape="0" algn="tl" dir="12900000" dist="50800" ky="145000">
              <a:srgbClr val="000000">
                <a:alpha val="28627"/>
              </a:srgbClr>
            </a:outerShdw>
          </a:effectLst>
        </p:spPr>
      </p:pic>
      <p:sp>
        <p:nvSpPr>
          <p:cNvPr id="414" name="Google Shape;414;p14"/>
          <p:cNvSpPr txBox="1"/>
          <p:nvPr/>
        </p:nvSpPr>
        <p:spPr>
          <a:xfrm>
            <a:off x="5010629" y="5088163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http://inproted.org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Subscribe to </a:t>
            </a:r>
            <a:r>
              <a:rPr b="0" i="0" lang="en-US" sz="1800" u="none" cap="none" strike="noStrike">
                <a:solidFill>
                  <a:srgbClr val="0070C0"/>
                </a:solidFill>
                <a:latin typeface="Play"/>
                <a:ea typeface="Play"/>
                <a:cs typeface="Play"/>
                <a:sym typeface="Play"/>
              </a:rPr>
              <a:t>INPROTED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YouTube channel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Follow @inproted on Facebook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oup of people posing for a picture&#10;&#10;Description automatically generated" id="415" name="Google Shape;41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5450" y="4178475"/>
            <a:ext cx="2958949" cy="222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5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/>
              <a:t>Q&amp;A</a:t>
            </a:r>
            <a:endParaRPr b="1"/>
          </a:p>
        </p:txBody>
      </p:sp>
      <p:pic>
        <p:nvPicPr>
          <p:cNvPr descr="A picture containing text, sky, outdoor, sign&#10;&#10;Description automatically generated" id="421" name="Google Shape;421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5676" y="1421524"/>
            <a:ext cx="4512300" cy="29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5"/>
          <p:cNvSpPr txBox="1"/>
          <p:nvPr/>
        </p:nvSpPr>
        <p:spPr>
          <a:xfrm>
            <a:off x="1243073" y="2111409"/>
            <a:ext cx="771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De la elevi:</a:t>
            </a: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…?</a:t>
            </a:r>
            <a:endParaRPr b="0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De la parinti:</a:t>
            </a: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 &lt;&gt;</a:t>
            </a:r>
            <a:endParaRPr b="0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A picture containing text, light&#10;&#10;Description automatically generated" id="423" name="Google Shape;42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5455" y="5384633"/>
            <a:ext cx="147637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/>
          <p:nvPr>
            <p:ph type="title"/>
          </p:nvPr>
        </p:nvSpPr>
        <p:spPr>
          <a:xfrm>
            <a:off x="760567" y="1859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1" lang="en-US" sz="3200">
                <a:latin typeface="Play"/>
                <a:ea typeface="Play"/>
                <a:cs typeface="Play"/>
                <a:sym typeface="Play"/>
              </a:rPr>
              <a:t>In</a:t>
            </a:r>
            <a:r>
              <a:rPr lang="en-US" sz="3200">
                <a:latin typeface="Play"/>
                <a:ea typeface="Play"/>
                <a:cs typeface="Play"/>
                <a:sym typeface="Play"/>
              </a:rPr>
              <a:t>ternational </a:t>
            </a:r>
            <a:r>
              <a:rPr b="1" lang="en-US" sz="3200">
                <a:latin typeface="Play"/>
                <a:ea typeface="Play"/>
                <a:cs typeface="Play"/>
                <a:sym typeface="Play"/>
              </a:rPr>
              <a:t>Pro</a:t>
            </a:r>
            <a:r>
              <a:rPr lang="en-US" sz="3200">
                <a:latin typeface="Play"/>
                <a:ea typeface="Play"/>
                <a:cs typeface="Play"/>
                <a:sym typeface="Play"/>
              </a:rPr>
              <a:t>fessionals for </a:t>
            </a:r>
            <a:r>
              <a:rPr b="1" lang="en-US" sz="3200">
                <a:latin typeface="Play"/>
                <a:ea typeface="Play"/>
                <a:cs typeface="Play"/>
                <a:sym typeface="Play"/>
              </a:rPr>
              <a:t>T</a:t>
            </a:r>
            <a:r>
              <a:rPr lang="en-US" sz="3200">
                <a:latin typeface="Play"/>
                <a:ea typeface="Play"/>
                <a:cs typeface="Play"/>
                <a:sym typeface="Play"/>
              </a:rPr>
              <a:t>echnology and </a:t>
            </a:r>
            <a:r>
              <a:rPr b="1" lang="en-US" sz="3200">
                <a:latin typeface="Play"/>
                <a:ea typeface="Play"/>
                <a:cs typeface="Play"/>
                <a:sym typeface="Play"/>
              </a:rPr>
              <a:t>Ed</a:t>
            </a:r>
            <a:r>
              <a:rPr lang="en-US" sz="3200">
                <a:latin typeface="Play"/>
                <a:ea typeface="Play"/>
                <a:cs typeface="Play"/>
                <a:sym typeface="Play"/>
              </a:rPr>
              <a:t>ucation</a:t>
            </a:r>
            <a:br>
              <a:rPr lang="en-US" sz="3200">
                <a:latin typeface="Play"/>
                <a:ea typeface="Play"/>
                <a:cs typeface="Play"/>
                <a:sym typeface="Play"/>
              </a:rPr>
            </a:br>
            <a:r>
              <a:rPr b="1" lang="en-US" sz="3200">
                <a:latin typeface="Play"/>
                <a:ea typeface="Play"/>
                <a:cs typeface="Play"/>
                <a:sym typeface="Play"/>
              </a:rPr>
              <a:t>INPROTED</a:t>
            </a:r>
            <a:endParaRPr/>
          </a:p>
        </p:txBody>
      </p:sp>
      <p:sp>
        <p:nvSpPr>
          <p:cNvPr id="169" name="Google Shape;169;p2"/>
          <p:cNvSpPr txBox="1"/>
          <p:nvPr>
            <p:ph idx="1" type="body"/>
          </p:nvPr>
        </p:nvSpPr>
        <p:spPr>
          <a:xfrm>
            <a:off x="543775" y="1613750"/>
            <a:ext cx="11158800" cy="4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None/>
            </a:pPr>
            <a:r>
              <a:rPr lang="en-US" sz="2600">
                <a:solidFill>
                  <a:srgbClr val="0070C0"/>
                </a:solidFill>
                <a:latin typeface="Play"/>
                <a:ea typeface="Play"/>
                <a:cs typeface="Play"/>
                <a:sym typeface="Play"/>
              </a:rPr>
              <a:t>Mission: connecting students with experienced engineers in software, technology and educators from renowned universities. Implementing projects for technology and education, training the engineers of the future. </a:t>
            </a:r>
            <a:endParaRPr sz="2600">
              <a:solidFill>
                <a:srgbClr val="0070C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None/>
            </a:pPr>
            <a:r>
              <a:t/>
            </a:r>
            <a:endParaRPr sz="2600">
              <a:solidFill>
                <a:srgbClr val="0070C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None/>
            </a:pPr>
            <a:r>
              <a:rPr lang="en-US" sz="2600">
                <a:solidFill>
                  <a:srgbClr val="0070C0"/>
                </a:solidFill>
                <a:latin typeface="Play"/>
                <a:ea typeface="Play"/>
                <a:cs typeface="Play"/>
                <a:sym typeface="Play"/>
              </a:rPr>
              <a:t>Founders: Mihai Ene-Pietrosanu, Florin Teodorescu</a:t>
            </a:r>
            <a:endParaRPr sz="2600">
              <a:solidFill>
                <a:srgbClr val="0070C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070C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STEM Projects (STEM acronym=Science Technology Engineering Math) </a:t>
            </a:r>
            <a:endParaRPr/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rgbClr val="0070C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15716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Play"/>
              <a:ea typeface="Play"/>
              <a:cs typeface="Play"/>
              <a:sym typeface="Play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>
                <a:latin typeface="Play"/>
                <a:ea typeface="Play"/>
                <a:cs typeface="Play"/>
                <a:sym typeface="Play"/>
              </a:rPr>
              <a:t>501(c)3 non-profit organization, registered in Oregon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3"/>
              </a:rPr>
              <a:t>http://inproted.org</a:t>
            </a:r>
            <a:r>
              <a:rPr lang="en-US" sz="1500">
                <a:latin typeface="Play"/>
                <a:ea typeface="Play"/>
                <a:cs typeface="Play"/>
                <a:sym typeface="Play"/>
              </a:rPr>
              <a:t> 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>
                <a:latin typeface="Play"/>
                <a:ea typeface="Play"/>
                <a:cs typeface="Play"/>
                <a:sym typeface="Play"/>
              </a:rPr>
              <a:t>Subscribe to </a:t>
            </a:r>
            <a:r>
              <a:rPr lang="en-US" sz="1500">
                <a:solidFill>
                  <a:srgbClr val="0070C0"/>
                </a:solidFill>
                <a:latin typeface="Play"/>
                <a:ea typeface="Play"/>
                <a:cs typeface="Play"/>
                <a:sym typeface="Play"/>
              </a:rPr>
              <a:t>InProTEd</a:t>
            </a:r>
            <a:r>
              <a:rPr lang="en-US" sz="1500">
                <a:latin typeface="Play"/>
                <a:ea typeface="Play"/>
                <a:cs typeface="Play"/>
                <a:sym typeface="Play"/>
              </a:rPr>
              <a:t> YouTube channel 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>
                <a:latin typeface="Play"/>
                <a:ea typeface="Play"/>
                <a:cs typeface="Play"/>
                <a:sym typeface="Play"/>
              </a:rPr>
              <a:t>Follow @inproted on Facebook</a:t>
            </a:r>
            <a:endParaRPr sz="1500"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170" name="Google Shape;170;p2"/>
          <p:cNvGrpSpPr/>
          <p:nvPr/>
        </p:nvGrpSpPr>
        <p:grpSpPr>
          <a:xfrm>
            <a:off x="601091" y="3243469"/>
            <a:ext cx="11044165" cy="1969680"/>
            <a:chOff x="3453" y="222750"/>
            <a:chExt cx="11044165" cy="1969680"/>
          </a:xfrm>
        </p:grpSpPr>
        <p:sp>
          <p:nvSpPr>
            <p:cNvPr id="171" name="Google Shape;171;p2"/>
            <p:cNvSpPr/>
            <p:nvPr/>
          </p:nvSpPr>
          <p:spPr>
            <a:xfrm>
              <a:off x="3453" y="222750"/>
              <a:ext cx="3367123" cy="435178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3453" y="222750"/>
              <a:ext cx="3367123" cy="435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150" lIns="128000" spcFirstLastPara="1" rIns="128000" wrap="square" tIns="73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Play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Summer Schools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453" y="657929"/>
              <a:ext cx="3367123" cy="1534454"/>
            </a:xfrm>
            <a:prstGeom prst="rect">
              <a:avLst/>
            </a:prstGeom>
            <a:solidFill>
              <a:srgbClr val="CFDEEF">
                <a:alpha val="88627"/>
              </a:srgbClr>
            </a:solidFill>
            <a:ln cap="flat" cmpd="sng" w="12700">
              <a:solidFill>
                <a:srgbClr val="CFDEEF">
                  <a:alpha val="8862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 txBox="1"/>
            <p:nvPr/>
          </p:nvSpPr>
          <p:spPr>
            <a:xfrm>
              <a:off x="3453" y="657929"/>
              <a:ext cx="3367123" cy="15344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4000" lIns="69325" spcFirstLastPara="1" rIns="92450" wrap="square" tIns="693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Advanced Programming for High School Students: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-114300" lvl="2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Online: Code Sinaia 2020-2021</a:t>
              </a:r>
              <a:endParaRPr b="0" i="0" sz="1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-114300" lvl="2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In person: Code Sinaia 2022, 2023 </a:t>
              </a:r>
              <a:endParaRPr b="0" i="0" sz="1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-114300" lvl="2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Summer 2024: 5</a:t>
              </a:r>
              <a:r>
                <a:rPr b="0" baseline="3000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th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 edition!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" lvl="2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841974" y="222750"/>
              <a:ext cx="3367123" cy="435178"/>
            </a:xfrm>
            <a:prstGeom prst="rect">
              <a:avLst/>
            </a:prstGeom>
            <a:solidFill>
              <a:srgbClr val="4CC38C"/>
            </a:solidFill>
            <a:ln cap="flat" cmpd="sng" w="12700">
              <a:solidFill>
                <a:srgbClr val="4CC38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 txBox="1"/>
            <p:nvPr/>
          </p:nvSpPr>
          <p:spPr>
            <a:xfrm>
              <a:off x="3841962" y="222756"/>
              <a:ext cx="3682200" cy="4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150" lIns="128000" spcFirstLastPara="1" rIns="128000" wrap="square" tIns="73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Play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Professional Development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841974" y="657929"/>
              <a:ext cx="3367123" cy="1534454"/>
            </a:xfrm>
            <a:prstGeom prst="rect">
              <a:avLst/>
            </a:prstGeom>
            <a:solidFill>
              <a:srgbClr val="CCE8DD">
                <a:alpha val="88627"/>
              </a:srgbClr>
            </a:solidFill>
            <a:ln cap="flat" cmpd="sng" w="12700">
              <a:solidFill>
                <a:srgbClr val="CCE8DD">
                  <a:alpha val="8862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 txBox="1"/>
            <p:nvPr/>
          </p:nvSpPr>
          <p:spPr>
            <a:xfrm>
              <a:off x="3841962" y="760135"/>
              <a:ext cx="3512094" cy="1432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4000" lIns="69325" spcFirstLastPara="1" rIns="92450" wrap="square" tIns="693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“Career Matters for Women” webinar series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2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Two continents, One Story – Oct’21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2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Multiple paths for a CS graduate – Nov’21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2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Think challenge, think organic, </a:t>
              </a:r>
              <a:endParaRPr b="0" i="0" sz="1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think future – Nov’21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presenters from Microsoft, Facebook, Intel</a:t>
              </a:r>
              <a:endParaRPr b="0" i="0" sz="1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680495" y="222750"/>
              <a:ext cx="3367123" cy="435178"/>
            </a:xfrm>
            <a:prstGeom prst="rect">
              <a:avLst/>
            </a:prstGeom>
            <a:solidFill>
              <a:srgbClr val="6FAB46"/>
            </a:solidFill>
            <a:ln cap="flat" cmpd="sng" w="12700">
              <a:solidFill>
                <a:srgbClr val="6FAB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 txBox="1"/>
            <p:nvPr/>
          </p:nvSpPr>
          <p:spPr>
            <a:xfrm>
              <a:off x="7680495" y="222750"/>
              <a:ext cx="3367123" cy="435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150" lIns="128000" spcFirstLastPara="1" rIns="128000" wrap="square" tIns="73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Play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Students Sharing Experiences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7680495" y="657929"/>
              <a:ext cx="3367123" cy="1534454"/>
            </a:xfrm>
            <a:prstGeom prst="rect">
              <a:avLst/>
            </a:prstGeom>
            <a:solidFill>
              <a:srgbClr val="D3E1CC">
                <a:alpha val="88627"/>
              </a:srgbClr>
            </a:solidFill>
            <a:ln cap="flat" cmpd="sng" w="12700">
              <a:solidFill>
                <a:srgbClr val="D3E1CC">
                  <a:alpha val="8862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 txBox="1"/>
            <p:nvPr/>
          </p:nvSpPr>
          <p:spPr>
            <a:xfrm>
              <a:off x="7680495" y="657929"/>
              <a:ext cx="3367123" cy="15344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4000" lIns="69325" spcFirstLastPara="1" rIns="92450" wrap="square" tIns="693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Technology presentations for students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-114300" lvl="2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“Computer Science and Engineering in the Netherlands” – Sep’21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" lvl="2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-114300" lvl="2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lay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“AI for good” – Dec’21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Mobirise" id="183" name="Google Shape;18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2141" y="426381"/>
            <a:ext cx="1183995" cy="100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"/>
          <p:cNvSpPr txBox="1"/>
          <p:nvPr>
            <p:ph type="title"/>
          </p:nvPr>
        </p:nvSpPr>
        <p:spPr>
          <a:xfrm>
            <a:off x="565728" y="526473"/>
            <a:ext cx="99084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Code Sinaia - </a:t>
            </a:r>
            <a:r>
              <a:rPr lang="en-US" sz="2400">
                <a:latin typeface="Play"/>
                <a:ea typeface="Play"/>
                <a:cs typeface="Play"/>
                <a:sym typeface="Play"/>
              </a:rPr>
              <a:t>Unique STEM project for High School students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189" name="Google Shape;189;p3"/>
          <p:cNvGrpSpPr/>
          <p:nvPr/>
        </p:nvGrpSpPr>
        <p:grpSpPr>
          <a:xfrm>
            <a:off x="1051800" y="1607600"/>
            <a:ext cx="9996227" cy="2348573"/>
            <a:chOff x="12447" y="40942"/>
            <a:chExt cx="8487923" cy="1441550"/>
          </a:xfrm>
        </p:grpSpPr>
        <p:sp>
          <p:nvSpPr>
            <p:cNvPr id="190" name="Google Shape;190;p3"/>
            <p:cNvSpPr/>
            <p:nvPr/>
          </p:nvSpPr>
          <p:spPr>
            <a:xfrm>
              <a:off x="622077" y="40942"/>
              <a:ext cx="656524" cy="51118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2447" y="603086"/>
              <a:ext cx="1875784" cy="768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 txBox="1"/>
            <p:nvPr/>
          </p:nvSpPr>
          <p:spPr>
            <a:xfrm>
              <a:off x="12447" y="603086"/>
              <a:ext cx="1875784" cy="768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Enables high schoolers to explore computer science industry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2447" y="1395175"/>
              <a:ext cx="1875784" cy="87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826123" y="40942"/>
              <a:ext cx="656524" cy="5111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216493" y="603086"/>
              <a:ext cx="1875784" cy="768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 txBox="1"/>
            <p:nvPr/>
          </p:nvSpPr>
          <p:spPr>
            <a:xfrm>
              <a:off x="2216493" y="603086"/>
              <a:ext cx="1875784" cy="768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Collaboration, teamwork, networking, diverse teams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 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216493" y="1395175"/>
              <a:ext cx="1875784" cy="87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5030169" y="40942"/>
              <a:ext cx="656524" cy="5111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420540" y="603086"/>
              <a:ext cx="1875784" cy="768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4420540" y="603086"/>
              <a:ext cx="1875784" cy="768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Real-world projects in networking, games, webdev, OOP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420540" y="1395175"/>
              <a:ext cx="1875784" cy="87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303013" y="40942"/>
              <a:ext cx="656524" cy="5111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624586" y="603086"/>
              <a:ext cx="1875784" cy="768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 txBox="1"/>
            <p:nvPr/>
          </p:nvSpPr>
          <p:spPr>
            <a:xfrm>
              <a:off x="6624586" y="603086"/>
              <a:ext cx="1875784" cy="768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Recognition for volunteering (useful for college admissions)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624586" y="1395175"/>
              <a:ext cx="1875784" cy="87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2451125" y="3873200"/>
            <a:ext cx="7651604" cy="2117950"/>
            <a:chOff x="3627" y="0"/>
            <a:chExt cx="5344045" cy="1424215"/>
          </a:xfrm>
        </p:grpSpPr>
        <p:sp>
          <p:nvSpPr>
            <p:cNvPr id="207" name="Google Shape;207;p3"/>
            <p:cNvSpPr/>
            <p:nvPr/>
          </p:nvSpPr>
          <p:spPr>
            <a:xfrm>
              <a:off x="522079" y="0"/>
              <a:ext cx="558333" cy="55833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627" y="619574"/>
              <a:ext cx="1595237" cy="643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3627" y="619574"/>
              <a:ext cx="1595237" cy="643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lay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Seasoned Engineers from multinational software companies (Microsoft, Intel, Facebook)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627" y="1291767"/>
              <a:ext cx="1595237" cy="13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425243" y="0"/>
              <a:ext cx="558333" cy="55833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878031" y="619574"/>
              <a:ext cx="1595237" cy="643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 txBox="1"/>
            <p:nvPr/>
          </p:nvSpPr>
          <p:spPr>
            <a:xfrm>
              <a:off x="1878031" y="619574"/>
              <a:ext cx="1595237" cy="643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lay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Teaching Assistants with international projects experience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878031" y="1291767"/>
              <a:ext cx="1595237" cy="13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270888" y="0"/>
              <a:ext cx="558333" cy="558333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752435" y="619574"/>
              <a:ext cx="1595237" cy="643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 txBox="1"/>
            <p:nvPr/>
          </p:nvSpPr>
          <p:spPr>
            <a:xfrm>
              <a:off x="3752435" y="619574"/>
              <a:ext cx="1595237" cy="643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lay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Professors from University “Politehnica” of Bucharest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3"/>
          <p:cNvSpPr txBox="1"/>
          <p:nvPr/>
        </p:nvSpPr>
        <p:spPr>
          <a:xfrm>
            <a:off x="5064782" y="3429004"/>
            <a:ext cx="24243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Organizing Team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2346825" y="3777800"/>
            <a:ext cx="8004000" cy="211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/>
              <a:t>2024: doubling in size</a:t>
            </a:r>
            <a:endParaRPr/>
          </a:p>
        </p:txBody>
      </p:sp>
      <p:sp>
        <p:nvSpPr>
          <p:cNvPr id="225" name="Google Shape;225;p5"/>
          <p:cNvSpPr txBox="1"/>
          <p:nvPr/>
        </p:nvSpPr>
        <p:spPr>
          <a:xfrm>
            <a:off x="549958" y="2191091"/>
            <a:ext cx="3455821" cy="3447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Started in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5"/>
          <p:cNvGrpSpPr/>
          <p:nvPr/>
        </p:nvGrpSpPr>
        <p:grpSpPr>
          <a:xfrm>
            <a:off x="646029" y="1466741"/>
            <a:ext cx="10107233" cy="4764232"/>
            <a:chOff x="4000279" y="1926556"/>
            <a:chExt cx="7445476" cy="3062633"/>
          </a:xfrm>
        </p:grpSpPr>
        <p:pic>
          <p:nvPicPr>
            <p:cNvPr descr="No photo description available." id="227" name="Google Shape;227;p5"/>
            <p:cNvPicPr preferRelativeResize="0"/>
            <p:nvPr/>
          </p:nvPicPr>
          <p:blipFill rotWithShape="1">
            <a:blip r:embed="rId3">
              <a:alphaModFix/>
            </a:blip>
            <a:srcRect b="23136" l="0" r="0" t="20522"/>
            <a:stretch/>
          </p:blipFill>
          <p:spPr>
            <a:xfrm>
              <a:off x="4000279" y="3719914"/>
              <a:ext cx="3266591" cy="1226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y be an image of 8 people and text" id="228" name="Google Shape;228;p5"/>
            <p:cNvPicPr preferRelativeResize="0"/>
            <p:nvPr/>
          </p:nvPicPr>
          <p:blipFill rotWithShape="1">
            <a:blip r:embed="rId4">
              <a:alphaModFix/>
            </a:blip>
            <a:srcRect b="17111" l="0" r="0" t="7077"/>
            <a:stretch/>
          </p:blipFill>
          <p:spPr>
            <a:xfrm>
              <a:off x="9859909" y="4187940"/>
              <a:ext cx="1585846" cy="801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 photo description available." id="229" name="Google Shape;229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60719" y="2239120"/>
              <a:ext cx="1146025" cy="763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 photo description available." id="230" name="Google Shape;230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75031" y="1926556"/>
              <a:ext cx="1279985" cy="853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 photo description available." id="231" name="Google Shape;231;p5"/>
            <p:cNvPicPr preferRelativeResize="0"/>
            <p:nvPr/>
          </p:nvPicPr>
          <p:blipFill rotWithShape="1">
            <a:blip r:embed="rId7">
              <a:alphaModFix/>
            </a:blip>
            <a:srcRect b="16193" l="0" r="0" t="0"/>
            <a:stretch/>
          </p:blipFill>
          <p:spPr>
            <a:xfrm>
              <a:off x="9166674" y="3138553"/>
              <a:ext cx="1486158" cy="83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 photo description available." id="232" name="Google Shape;232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82265" y="4199365"/>
              <a:ext cx="1151227" cy="76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 photo description available." id="233" name="Google Shape;233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13762" y="3225826"/>
              <a:ext cx="1100899" cy="733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 photo description available." id="234" name="Google Shape;234;p5"/>
            <p:cNvPicPr preferRelativeResize="0"/>
            <p:nvPr/>
          </p:nvPicPr>
          <p:blipFill rotWithShape="1">
            <a:blip r:embed="rId10">
              <a:alphaModFix/>
            </a:blip>
            <a:srcRect b="15158" l="0" r="0" t="20975"/>
            <a:stretch/>
          </p:blipFill>
          <p:spPr>
            <a:xfrm>
              <a:off x="6877805" y="2040499"/>
              <a:ext cx="1791522" cy="762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5"/>
            <p:cNvSpPr txBox="1"/>
            <p:nvPr/>
          </p:nvSpPr>
          <p:spPr>
            <a:xfrm>
              <a:off x="5660157" y="2840906"/>
              <a:ext cx="2209500" cy="1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First 2 years online, awards ceremony in person </a:t>
              </a:r>
              <a:endPara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36" name="Google Shape;236;p5"/>
            <p:cNvSpPr txBox="1"/>
            <p:nvPr/>
          </p:nvSpPr>
          <p:spPr>
            <a:xfrm>
              <a:off x="8567969" y="2726595"/>
              <a:ext cx="16941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Workshops with industry experts (Microsoft, Intel, Facebook) and university professors</a:t>
              </a:r>
              <a:endPara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37" name="Google Shape;237;p5"/>
            <p:cNvSpPr txBox="1"/>
            <p:nvPr/>
          </p:nvSpPr>
          <p:spPr>
            <a:xfrm>
              <a:off x="4507796" y="4482948"/>
              <a:ext cx="10545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Final day: hike in Bucegi Mountains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 txBox="1"/>
            <p:nvPr/>
          </p:nvSpPr>
          <p:spPr>
            <a:xfrm>
              <a:off x="7380709" y="3978735"/>
              <a:ext cx="2037300" cy="2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Visiting the new IoT and Networking labs  University Politehnica of Bucharest</a:t>
              </a:r>
              <a:endPara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39" name="Google Shape;239;p5"/>
            <p:cNvSpPr txBox="1"/>
            <p:nvPr/>
          </p:nvSpPr>
          <p:spPr>
            <a:xfrm>
              <a:off x="9067591" y="3981346"/>
              <a:ext cx="2176500" cy="1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One week courses and labs in Sinaia</a:t>
              </a:r>
              <a:endPara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240" name="Google Shape;240;p5"/>
          <p:cNvSpPr/>
          <p:nvPr/>
        </p:nvSpPr>
        <p:spPr>
          <a:xfrm>
            <a:off x="340115" y="2871464"/>
            <a:ext cx="2683000" cy="913596"/>
          </a:xfrm>
          <a:prstGeom prst="cloudCallout">
            <a:avLst>
              <a:gd fmla="val 8906" name="adj1"/>
              <a:gd fmla="val -76146" name="adj2"/>
            </a:avLst>
          </a:prstGeom>
          <a:solidFill>
            <a:srgbClr val="45572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22 participants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7 high schools, 3 cities </a:t>
            </a:r>
            <a:endParaRPr b="0" i="0" sz="11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5 TAs from 3 continents </a:t>
            </a:r>
            <a:endParaRPr b="0" i="0" sz="11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5045139" y="259402"/>
            <a:ext cx="2701200" cy="1124400"/>
          </a:xfrm>
          <a:prstGeom prst="cloudCallout">
            <a:avLst>
              <a:gd fmla="val -62443" name="adj1"/>
              <a:gd fmla="val 28616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50 participants,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10+ high schools, 6 cities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TAs from UK, USA, Netherlands, Romania</a:t>
            </a:r>
            <a:endParaRPr b="0" i="0" sz="1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A group of people posing for a photo&#10;&#10;Description automatically generated" id="242" name="Google Shape;242;p5"/>
          <p:cNvPicPr preferRelativeResize="0"/>
          <p:nvPr/>
        </p:nvPicPr>
        <p:blipFill rotWithShape="1">
          <a:blip r:embed="rId11">
            <a:alphaModFix/>
          </a:blip>
          <a:srcRect b="10744" l="0" r="0" t="0"/>
          <a:stretch/>
        </p:blipFill>
        <p:spPr>
          <a:xfrm>
            <a:off x="2538693" y="1778107"/>
            <a:ext cx="1778313" cy="109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aa78fb056_1_22"/>
          <p:cNvSpPr txBox="1"/>
          <p:nvPr>
            <p:ph idx="4294967295" type="title"/>
          </p:nvPr>
        </p:nvSpPr>
        <p:spPr>
          <a:xfrm>
            <a:off x="806922" y="1828800"/>
            <a:ext cx="10557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Echipa Code Sinaia 2024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"/>
          <p:cNvSpPr txBox="1"/>
          <p:nvPr>
            <p:ph type="title"/>
          </p:nvPr>
        </p:nvSpPr>
        <p:spPr>
          <a:xfrm>
            <a:off x="838200" y="365126"/>
            <a:ext cx="10515600" cy="75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Echipa Code Sinaia 2024</a:t>
            </a:r>
            <a:endParaRPr/>
          </a:p>
        </p:txBody>
      </p:sp>
      <p:grpSp>
        <p:nvGrpSpPr>
          <p:cNvPr id="255" name="Google Shape;255;p4"/>
          <p:cNvGrpSpPr/>
          <p:nvPr/>
        </p:nvGrpSpPr>
        <p:grpSpPr>
          <a:xfrm>
            <a:off x="1088169" y="1267390"/>
            <a:ext cx="9914386" cy="2242646"/>
            <a:chOff x="3391" y="205281"/>
            <a:chExt cx="9914386" cy="2242646"/>
          </a:xfrm>
        </p:grpSpPr>
        <p:sp>
          <p:nvSpPr>
            <p:cNvPr id="256" name="Google Shape;256;p4"/>
            <p:cNvSpPr/>
            <p:nvPr/>
          </p:nvSpPr>
          <p:spPr>
            <a:xfrm>
              <a:off x="3391" y="205281"/>
              <a:ext cx="1835997" cy="146879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-1994" r="-1996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149577" y="1531113"/>
              <a:ext cx="1634037" cy="916814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 txBox="1"/>
            <p:nvPr/>
          </p:nvSpPr>
          <p:spPr>
            <a:xfrm>
              <a:off x="149577" y="1531113"/>
              <a:ext cx="1634037" cy="9168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Play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Ing. Florin Teodorescu, co-fondator INPROTED, Principal Software Development Lead, Microsoft, Seattle, SUA</a:t>
              </a:r>
              <a:endPara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2022988" y="205281"/>
              <a:ext cx="1835997" cy="14687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32987" l="0" r="0" t="-32987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2169175" y="1531113"/>
              <a:ext cx="1634037" cy="916814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"/>
            <p:cNvSpPr txBox="1"/>
            <p:nvPr/>
          </p:nvSpPr>
          <p:spPr>
            <a:xfrm>
              <a:off x="2169175" y="1531113"/>
              <a:ext cx="1634037" cy="9168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Play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Ing. Mihai Ene-Pietrosanu, Program Manager, co-fondator INPROTED, SUA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042585" y="205281"/>
              <a:ext cx="1835997" cy="146879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7992" l="0" r="0" t="-17993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188772" y="1531113"/>
              <a:ext cx="1634037" cy="916814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 txBox="1"/>
            <p:nvPr/>
          </p:nvSpPr>
          <p:spPr>
            <a:xfrm>
              <a:off x="4188772" y="1531113"/>
              <a:ext cx="1634037" cy="9168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Play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Stefan Ene, student si Teaching Assistant, Oregon State University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6084931" y="208835"/>
              <a:ext cx="1835997" cy="146879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2994" l="0" r="0" t="-12991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6208369" y="1531113"/>
              <a:ext cx="1634037" cy="916814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 txBox="1"/>
            <p:nvPr/>
          </p:nvSpPr>
          <p:spPr>
            <a:xfrm>
              <a:off x="6208369" y="1531113"/>
              <a:ext cx="1634037" cy="9168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Play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Prof.  Dr. Ing. dr. Razvan Rughinis, Universitatea Politehnica București, co-fondator Innovations Labs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81780" y="205281"/>
              <a:ext cx="1835997" cy="146879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8993" l="0" r="0" t="-8995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227967" y="1531113"/>
              <a:ext cx="1634037" cy="916814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"/>
            <p:cNvSpPr txBox="1"/>
            <p:nvPr/>
          </p:nvSpPr>
          <p:spPr>
            <a:xfrm>
              <a:off x="8227967" y="1531113"/>
              <a:ext cx="1634037" cy="9168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Play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Dr. Ing. Monica Ene-Pietrosanu, Director of Software Engineering, Intel</a:t>
              </a:r>
              <a:endPara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271" name="Google Shape;271;p4"/>
          <p:cNvGrpSpPr/>
          <p:nvPr/>
        </p:nvGrpSpPr>
        <p:grpSpPr>
          <a:xfrm>
            <a:off x="9144389" y="3735487"/>
            <a:ext cx="1634037" cy="1230746"/>
            <a:chOff x="94165" y="143045"/>
            <a:chExt cx="1802393" cy="1202723"/>
          </a:xfrm>
        </p:grpSpPr>
        <p:sp>
          <p:nvSpPr>
            <p:cNvPr id="272" name="Google Shape;272;p4"/>
            <p:cNvSpPr/>
            <p:nvPr/>
          </p:nvSpPr>
          <p:spPr>
            <a:xfrm>
              <a:off x="498856" y="143045"/>
              <a:ext cx="1397702" cy="113120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8993" l="0" r="0" t="-8995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94166" y="634069"/>
              <a:ext cx="711699" cy="71169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 txBox="1"/>
            <p:nvPr/>
          </p:nvSpPr>
          <p:spPr>
            <a:xfrm>
              <a:off x="94165" y="514464"/>
              <a:ext cx="711699" cy="71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22850" spcFirstLastPara="1" rIns="2285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Play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Prof. Gabriela Corobana,</a:t>
              </a:r>
              <a:r>
                <a:rPr b="0" i="0" lang="en-US" sz="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r>
                <a:rPr b="0" i="0" lang="en-US" sz="6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 Colegiul National “Mihai Viteazul”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5" name="Google Shape;275;p4"/>
          <p:cNvPicPr preferRelativeResize="0"/>
          <p:nvPr/>
        </p:nvPicPr>
        <p:blipFill rotWithShape="1">
          <a:blip r:embed="rId9">
            <a:alphaModFix/>
          </a:blip>
          <a:srcRect b="31059" l="0" r="0" t="25918"/>
          <a:stretch/>
        </p:blipFill>
        <p:spPr>
          <a:xfrm>
            <a:off x="4665763" y="3722356"/>
            <a:ext cx="1267147" cy="1130991"/>
          </a:xfrm>
          <a:prstGeom prst="rect">
            <a:avLst/>
          </a:prstGeom>
          <a:solidFill>
            <a:srgbClr val="CAD2E4"/>
          </a:solidFill>
          <a:ln>
            <a:noFill/>
          </a:ln>
        </p:spPr>
      </p:pic>
      <p:pic>
        <p:nvPicPr>
          <p:cNvPr id="276" name="Google Shape;276;p4"/>
          <p:cNvPicPr preferRelativeResize="0"/>
          <p:nvPr/>
        </p:nvPicPr>
        <p:blipFill rotWithShape="1">
          <a:blip r:embed="rId10">
            <a:alphaModFix/>
          </a:blip>
          <a:srcRect b="0" l="337" r="347" t="0"/>
          <a:stretch/>
        </p:blipFill>
        <p:spPr>
          <a:xfrm>
            <a:off x="3311466" y="3682235"/>
            <a:ext cx="1267147" cy="110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"/>
          <p:cNvPicPr preferRelativeResize="0"/>
          <p:nvPr/>
        </p:nvPicPr>
        <p:blipFill rotWithShape="1">
          <a:blip r:embed="rId11">
            <a:alphaModFix/>
          </a:blip>
          <a:srcRect b="43991" l="36861" r="26967" t="23438"/>
          <a:stretch/>
        </p:blipFill>
        <p:spPr>
          <a:xfrm>
            <a:off x="6090568" y="3722356"/>
            <a:ext cx="1131735" cy="15486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"/>
          <p:cNvSpPr/>
          <p:nvPr/>
        </p:nvSpPr>
        <p:spPr>
          <a:xfrm>
            <a:off x="667778" y="3698893"/>
            <a:ext cx="1500932" cy="123074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2996" r="-299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7482073" y="3729271"/>
            <a:ext cx="1347000" cy="9954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3992" l="0" r="0" t="-1399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sitting on a ledge&#10;&#10;Description automatically generated" id="280" name="Google Shape;280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 rot="-5400000">
            <a:off x="1976092" y="3958773"/>
            <a:ext cx="1548633" cy="102887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"/>
          <p:cNvSpPr txBox="1"/>
          <p:nvPr/>
        </p:nvSpPr>
        <p:spPr>
          <a:xfrm>
            <a:off x="667778" y="5419725"/>
            <a:ext cx="65545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TA: Alexandru Constantin, Ioana Nistor, Alin Ene, Andrei Virlan, Remus Rughinis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bc713e6ae_3_0"/>
          <p:cNvSpPr txBox="1"/>
          <p:nvPr>
            <p:ph type="title"/>
          </p:nvPr>
        </p:nvSpPr>
        <p:spPr>
          <a:xfrm>
            <a:off x="381000" y="221694"/>
            <a:ext cx="109728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Program Code Sinaia 2024</a:t>
            </a:r>
            <a:endParaRPr/>
          </a:p>
        </p:txBody>
      </p:sp>
      <p:sp>
        <p:nvSpPr>
          <p:cNvPr id="288" name="Google Shape;288;g2ebc713e6ae_3_0"/>
          <p:cNvSpPr txBox="1"/>
          <p:nvPr>
            <p:ph idx="1" type="body"/>
          </p:nvPr>
        </p:nvSpPr>
        <p:spPr>
          <a:xfrm>
            <a:off x="582706" y="1612828"/>
            <a:ext cx="10771094" cy="4564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9" name="Google Shape;289;g2ebc713e6ae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794" y="1074675"/>
            <a:ext cx="10681335" cy="45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eaa78fb056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862350" cy="647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eaa78fb056_1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939" y="148556"/>
            <a:ext cx="804385" cy="49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eaa78fb056_1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0446" y="-12222"/>
            <a:ext cx="735538" cy="90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eaa78fb056_1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9263" y="-157168"/>
            <a:ext cx="1477572" cy="110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eaa78fb056_1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7622" y="72703"/>
            <a:ext cx="634409" cy="63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eaa78fb056_1_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6498" y="41618"/>
            <a:ext cx="1532797" cy="63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eaa78fb056_1_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84549" y="98458"/>
            <a:ext cx="1756149" cy="57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eaa78fb056_1_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45550" y="14400"/>
            <a:ext cx="1416800" cy="7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eaa78fb056_1_31"/>
          <p:cNvSpPr txBox="1"/>
          <p:nvPr/>
        </p:nvSpPr>
        <p:spPr>
          <a:xfrm>
            <a:off x="114300" y="1739653"/>
            <a:ext cx="11518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Format la Liceul Tudor Vianu (Informatică - 1987)  și Automatică și Calculatoare UPB (1993).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Master în Programare Distribuită la ENSIMAG, INPG, Grenoble, Franța (1994).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Fost asistent la Automatică și Calculatoare UPB (1993-1997).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Sisteme de Operare Avansate, Programare Distribuită, Limbaje Formale și Compilatoare.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eaa78fb056_1_31"/>
          <p:cNvSpPr txBox="1"/>
          <p:nvPr/>
        </p:nvSpPr>
        <p:spPr>
          <a:xfrm>
            <a:off x="114300" y="3002368"/>
            <a:ext cx="91695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Principal Software Engineer la Microsoft din 1998 - Bellevue, Statele Unite: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Windows Networking, Virtual Earth, Windows Phone, Bing, Maps &amp; Geospatial.</a:t>
            </a:r>
            <a:endParaRPr b="0" i="0" sz="1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Profesor (voluntar) de Computer Science, Lake Washington School District din 2014.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Membru fondator InProTEd și Instructor la toate edițiile Code Sinaia.</a:t>
            </a:r>
            <a:endParaRPr b="0" i="0" sz="18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5" name="Google Shape;305;g2eaa78fb056_1_31"/>
          <p:cNvSpPr txBox="1"/>
          <p:nvPr/>
        </p:nvSpPr>
        <p:spPr>
          <a:xfrm>
            <a:off x="419100" y="1041400"/>
            <a:ext cx="792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Florin Teodorescu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logo&#10;&#10;Description automatically generated" id="306" name="Google Shape;306;g2eaa78fb056_1_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28678" y="4440604"/>
            <a:ext cx="1116419" cy="95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eaa78fb056_1_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40753" y="4460917"/>
            <a:ext cx="912949" cy="9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eaa78fb056_1_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52243" y="4448795"/>
            <a:ext cx="1292715" cy="9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eaa78fb056_1_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72200" y="4472075"/>
            <a:ext cx="1205107" cy="9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eaa78fb056_1_31"/>
          <p:cNvSpPr txBox="1"/>
          <p:nvPr/>
        </p:nvSpPr>
        <p:spPr>
          <a:xfrm>
            <a:off x="114300" y="5549184"/>
            <a:ext cx="97164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A5A5A5"/>
                </a:solidFill>
                <a:latin typeface="Play"/>
                <a:ea typeface="Play"/>
                <a:cs typeface="Play"/>
                <a:sym typeface="Play"/>
              </a:rPr>
              <a:t>Instructor de ski certificat PSIA L2</a:t>
            </a:r>
            <a:endParaRPr b="0" i="0" sz="1800" u="none" cap="none" strike="noStrike">
              <a:solidFill>
                <a:srgbClr val="A5A5A5"/>
              </a:solidFill>
              <a:latin typeface="Play"/>
              <a:ea typeface="Play"/>
              <a:cs typeface="Play"/>
              <a:sym typeface="Pl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A5A5A5"/>
                </a:solidFill>
                <a:latin typeface="Play"/>
                <a:ea typeface="Play"/>
                <a:cs typeface="Play"/>
                <a:sym typeface="Play"/>
              </a:rPr>
              <a:t>Instructor Mountaineers of Seattle în ski mountaineering și crevasse rescue.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A5A5A5"/>
                </a:solidFill>
                <a:latin typeface="Play"/>
                <a:ea typeface="Play"/>
                <a:cs typeface="Play"/>
                <a:sym typeface="Play"/>
              </a:rPr>
              <a:t>Pasionat de alpinism, ski touring și fotografie.</a:t>
            </a:r>
            <a:endParaRPr b="0" i="0" sz="1800" u="none" cap="none" strike="noStrike">
              <a:solidFill>
                <a:srgbClr val="A5A5A5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11" name="Google Shape;311;g2eaa78fb056_1_31"/>
          <p:cNvPicPr preferRelativeResize="0"/>
          <p:nvPr/>
        </p:nvPicPr>
        <p:blipFill rotWithShape="1">
          <a:blip r:embed="rId15">
            <a:alphaModFix amt="50000"/>
          </a:blip>
          <a:srcRect b="0" l="0" r="0" t="0"/>
          <a:stretch/>
        </p:blipFill>
        <p:spPr>
          <a:xfrm>
            <a:off x="10135620" y="5416399"/>
            <a:ext cx="871873" cy="9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eaa78fb056_1_31"/>
          <p:cNvPicPr preferRelativeResize="0"/>
          <p:nvPr/>
        </p:nvPicPr>
        <p:blipFill rotWithShape="1">
          <a:blip r:embed="rId16">
            <a:alphaModFix amt="70000"/>
          </a:blip>
          <a:srcRect b="0" l="0" r="0" t="0"/>
          <a:stretch/>
        </p:blipFill>
        <p:spPr>
          <a:xfrm>
            <a:off x="11138493" y="5450970"/>
            <a:ext cx="538074" cy="83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"/>
          <p:cNvSpPr txBox="1"/>
          <p:nvPr>
            <p:ph type="title"/>
          </p:nvPr>
        </p:nvSpPr>
        <p:spPr>
          <a:xfrm>
            <a:off x="381000" y="-61323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Code Sinaia 2024</a:t>
            </a:r>
            <a:endParaRPr/>
          </a:p>
        </p:txBody>
      </p:sp>
      <p:graphicFrame>
        <p:nvGraphicFramePr>
          <p:cNvPr id="318" name="Google Shape;318;p6"/>
          <p:cNvGraphicFramePr/>
          <p:nvPr/>
        </p:nvGraphicFramePr>
        <p:xfrm>
          <a:off x="297112" y="3087033"/>
          <a:ext cx="3000000" cy="3000000"/>
        </p:xfrm>
        <a:graphic>
          <a:graphicData uri="http://schemas.openxmlformats.org/drawingml/2006/table">
            <a:tbl>
              <a:tblPr bandRow="1" firstRow="1">
                <a:solidFill>
                  <a:srgbClr val="F2F2F2">
                    <a:alpha val="43529"/>
                  </a:srgbClr>
                </a:solidFill>
                <a:tableStyleId>{9F792613-1B97-49E2-99BC-B9078634D96E}</a:tableStyleId>
              </a:tblPr>
              <a:tblGrid>
                <a:gridCol w="1663675"/>
                <a:gridCol w="1601400"/>
                <a:gridCol w="2528525"/>
                <a:gridCol w="1948075"/>
                <a:gridCol w="2099150"/>
                <a:gridCol w="1499700"/>
              </a:tblGrid>
              <a:tr h="9791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Data Structures,  Algorithms </a:t>
                      </a:r>
                      <a:endParaRPr sz="1400" u="none" cap="none" strike="noStrike"/>
                    </a:p>
                  </a:txBody>
                  <a:tcPr marT="131600" marB="65800" marR="131600" marL="131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300A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Software Engineering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131600" marB="65800" marR="131600" marL="131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9A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Cloud/Web Development</a:t>
                      </a:r>
                      <a:endParaRPr b="0" sz="1600" u="none" cap="none" strike="noStrik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131600" marB="65800" marR="131600" marL="131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 hMerge="1"/>
              </a:tr>
              <a:tr h="190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Linked lists, Queues,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Stacks, Trees, Graphs </a:t>
                      </a:r>
                      <a:endParaRPr sz="1400" u="none" cap="none" strike="noStrike"/>
                    </a:p>
                  </a:txBody>
                  <a:tcPr marT="131600" marB="65800" marR="131600" marL="131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300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Dijkstra, Spanning tree, AStar, Heapsort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t/>
                      </a:r>
                      <a:endParaRPr b="0" sz="1600" u="none" cap="none" strike="noStrik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131600" marB="65800" marR="131600" marL="131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300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Source Control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Open Source fundamentals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Teamwork, mentoring,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DevOps, CI/CD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Unit testing</a:t>
                      </a:r>
                      <a:endParaRPr sz="1400" u="none" cap="none" strike="noStrike"/>
                    </a:p>
                  </a:txBody>
                  <a:tcPr marT="131600" marB="65800" marR="131600" marL="131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9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GitHub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Visual Studio Code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Agile project management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GitHub Actions</a:t>
                      </a:r>
                      <a:endParaRPr sz="1400" u="none" cap="none" strike="noStrike"/>
                    </a:p>
                  </a:txBody>
                  <a:tcPr marT="131600" marB="65800" marR="131600" marL="131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9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Client-Server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Web Server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Cloud Hosting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Security  </a:t>
                      </a:r>
                      <a:endParaRPr b="0" sz="1600" u="none" cap="none" strike="noStrik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0" sz="1600" u="none" cap="none" strike="noStrik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131600" marB="65800" marR="131600" marL="131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JavaScript, HTML/CSS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Node.JS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Azure</a:t>
                      </a:r>
                      <a:endParaRPr sz="1400" u="none" cap="none" strike="noStrike"/>
                    </a:p>
                  </a:txBody>
                  <a:tcPr marT="131600" marB="65800" marR="131600" marL="131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319" name="Google Shape;319;p6"/>
          <p:cNvSpPr txBox="1"/>
          <p:nvPr>
            <p:ph idx="2" type="body"/>
          </p:nvPr>
        </p:nvSpPr>
        <p:spPr>
          <a:xfrm>
            <a:off x="1498086" y="1480465"/>
            <a:ext cx="9195827" cy="1081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Explore Real World Software Projects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latin typeface="Play"/>
                <a:ea typeface="Play"/>
                <a:cs typeface="Play"/>
                <a:sym typeface="Play"/>
              </a:rPr>
              <a:t>Shared source code, Application developed &amp; automatically deployed to cloud</a:t>
            </a:r>
            <a:endParaRPr/>
          </a:p>
        </p:txBody>
      </p:sp>
      <p:sp>
        <p:nvSpPr>
          <p:cNvPr id="320" name="Google Shape;320;p6"/>
          <p:cNvSpPr txBox="1"/>
          <p:nvPr/>
        </p:nvSpPr>
        <p:spPr>
          <a:xfrm>
            <a:off x="975359" y="3429000"/>
            <a:ext cx="10175630" cy="76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1" name="Google Shape;321;p6"/>
          <p:cNvSpPr/>
          <p:nvPr/>
        </p:nvSpPr>
        <p:spPr>
          <a:xfrm>
            <a:off x="2153455" y="2561571"/>
            <a:ext cx="7627814" cy="525462"/>
          </a:xfrm>
          <a:prstGeom prst="triangle">
            <a:avLst>
              <a:gd fmla="val 50000" name="adj"/>
            </a:avLst>
          </a:prstGeom>
          <a:solidFill>
            <a:srgbClr val="FFE9A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ntel2020">
      <a:dk1>
        <a:srgbClr val="525252"/>
      </a:dk1>
      <a:lt1>
        <a:srgbClr val="FFFFFF"/>
      </a:lt1>
      <a:dk2>
        <a:srgbClr val="004A86"/>
      </a:dk2>
      <a:lt2>
        <a:srgbClr val="FFFFFF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C7FD"/>
      </a:hlink>
      <a:folHlink>
        <a:srgbClr val="0068B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Intel2020">
      <a:dk1>
        <a:srgbClr val="525252"/>
      </a:dk1>
      <a:lt1>
        <a:srgbClr val="FFFFFF"/>
      </a:lt1>
      <a:dk2>
        <a:srgbClr val="004A86"/>
      </a:dk2>
      <a:lt2>
        <a:srgbClr val="FFFFFF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C7FD"/>
      </a:hlink>
      <a:folHlink>
        <a:srgbClr val="0068B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2020-10-08T23:31:50Z</dcterms:created>
  <dc:creator>monica.ene-pietrosanu@intel.com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0x010100A5C13961613CE541910D49403EC1E319</vt:lpwstr>
  </property>
  <property fmtid="{D5CDD505-2E9C-101B-9397-08002B2CF9AE}" pid="3" name="MediaServiceImageTags">
    <vt:lpwstr/>
  </property>
</Properties>
</file>